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4" r:id="rId4"/>
    <p:sldId id="275" r:id="rId5"/>
    <p:sldId id="276" r:id="rId6"/>
    <p:sldId id="284" r:id="rId7"/>
    <p:sldId id="258" r:id="rId8"/>
    <p:sldId id="259" r:id="rId9"/>
    <p:sldId id="260" r:id="rId10"/>
    <p:sldId id="261" r:id="rId11"/>
    <p:sldId id="262" r:id="rId12"/>
    <p:sldId id="270" r:id="rId13"/>
    <p:sldId id="268" r:id="rId14"/>
    <p:sldId id="269" r:id="rId15"/>
    <p:sldId id="271" r:id="rId16"/>
    <p:sldId id="272" r:id="rId17"/>
    <p:sldId id="273" r:id="rId18"/>
    <p:sldId id="263" r:id="rId19"/>
    <p:sldId id="265" r:id="rId20"/>
    <p:sldId id="266" r:id="rId21"/>
    <p:sldId id="264" r:id="rId22"/>
    <p:sldId id="267" r:id="rId23"/>
    <p:sldId id="286" r:id="rId24"/>
    <p:sldId id="278" r:id="rId25"/>
    <p:sldId id="279" r:id="rId26"/>
    <p:sldId id="277" r:id="rId27"/>
    <p:sldId id="280" r:id="rId28"/>
    <p:sldId id="281" r:id="rId29"/>
    <p:sldId id="282" r:id="rId30"/>
    <p:sldId id="285" r:id="rId31"/>
  </p:sldIdLst>
  <p:sldSz cx="12192000" cy="6858000"/>
  <p:notesSz cx="6858000" cy="9144000"/>
  <p:defaultTextStyle>
    <a:defPPr>
      <a:defRPr lang="en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23"/>
    <p:restoredTop sz="95574"/>
  </p:normalViewPr>
  <p:slideViewPr>
    <p:cSldViewPr snapToGrid="0" snapToObjects="1">
      <p:cViewPr varScale="1">
        <p:scale>
          <a:sx n="157" d="100"/>
          <a:sy n="157" d="100"/>
        </p:scale>
        <p:origin x="68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435C1-0B75-7C48-B78B-DEA4D08364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BFFFC7-F6CE-3740-AB71-91BD50CBD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44176-4340-6740-8D67-67E9ADA78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7F24-7E4E-D049-9386-CFA2D09E7A77}" type="datetimeFigureOut">
              <a:rPr lang="tr-TR" smtClean="0"/>
              <a:t>6.05.2021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8C87C0-C45E-5040-8820-D76AA676F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3EFFE-4CC9-D548-8C7C-E72793F10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7253B-3842-4343-A5BC-8DD31F8CD2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7985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E1D8A-AD7C-9248-988C-717F6DE4C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95B6D3-88C5-1745-8C02-73AE1A271F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351C8-67F5-E74A-8595-09964A8F2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7F24-7E4E-D049-9386-CFA2D09E7A77}" type="datetimeFigureOut">
              <a:rPr lang="tr-TR" smtClean="0"/>
              <a:t>6.05.2021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9405B8-7D5C-C747-8539-5BA47CD0A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BA37D4-A499-884D-8D97-D724F7F58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7253B-3842-4343-A5BC-8DD31F8CD2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546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AF392A-76A0-C84F-877C-EEAEAE1970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EEBE8F-7661-C845-982D-CEA7650FFC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888C6-65B4-1443-976D-FC0C184D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7F24-7E4E-D049-9386-CFA2D09E7A77}" type="datetimeFigureOut">
              <a:rPr lang="tr-TR" smtClean="0"/>
              <a:t>6.05.2021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2CA69-308C-3F49-809D-5C123769E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7A918F-3BC1-5D4D-9B02-209E9971F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7253B-3842-4343-A5BC-8DD31F8CD2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4854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A5E9E-E97D-6344-AFFB-5B4CB1E49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38780-76B0-C04F-9B82-81DA7BA12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E7202-8EC4-5046-B993-B3A5D6615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7F24-7E4E-D049-9386-CFA2D09E7A77}" type="datetimeFigureOut">
              <a:rPr lang="tr-TR" smtClean="0"/>
              <a:t>6.05.2021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C39A81-8292-A747-AC9D-184EF4C64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5DFA4-E1FB-A048-BECA-9DAEE8E94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7253B-3842-4343-A5BC-8DD31F8CD2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910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938D6-DF04-BC46-ADE1-B8E636B99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1AA74D-E8C9-FD4D-A93B-6B15C46AE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47B3E-E757-694E-883A-B87967A7E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7F24-7E4E-D049-9386-CFA2D09E7A77}" type="datetimeFigureOut">
              <a:rPr lang="tr-TR" smtClean="0"/>
              <a:t>6.05.2021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60C91-D0DC-0D4C-88A7-ECC6F754D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422718-D60B-6E44-8A79-67C548E2E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7253B-3842-4343-A5BC-8DD31F8CD2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6490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F44DE-E583-164D-BEAE-F84789CB1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4C1CF-552A-114F-B310-C24A61D8FE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20E1D5-EB2E-DE46-8E9D-66BCDA0D81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6A7C0D-4B90-B244-8B20-DAA43D7DB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7F24-7E4E-D049-9386-CFA2D09E7A77}" type="datetimeFigureOut">
              <a:rPr lang="tr-TR" smtClean="0"/>
              <a:t>6.05.2021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8BBCC7-D960-C34E-9A97-DD5A961B9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68F464-C103-454F-B9A4-9709BC388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7253B-3842-4343-A5BC-8DD31F8CD2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1262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C9187-57CF-E14A-B600-FCD247486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00C2C4-7A02-B342-95EF-4C8049497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E0069-704C-F54B-BFC2-C805FA0EC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AAF5F8-2C2E-1349-93BA-726E3A372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037B95-D7D1-5243-97E1-1B1B622FD8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69BDE0-98F8-9F45-B8FF-990714B2F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7F24-7E4E-D049-9386-CFA2D09E7A77}" type="datetimeFigureOut">
              <a:rPr lang="tr-TR" smtClean="0"/>
              <a:t>6.05.2021</a:t>
            </a:fld>
            <a:endParaRPr lang="tr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1A72C5-1098-BA4C-A00B-D43C1DE0B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D8E707-DB34-4745-B7D2-AC2EEF72E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7253B-3842-4343-A5BC-8DD31F8CD2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5903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410CF-95D6-8440-9C73-3C81D187B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F96743-A5E2-E845-BF70-DA634F1F7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7F24-7E4E-D049-9386-CFA2D09E7A77}" type="datetimeFigureOut">
              <a:rPr lang="tr-TR" smtClean="0"/>
              <a:t>6.05.2021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BC2C38-1824-7441-B4C4-2766BA136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6C5277-17D4-AB45-86CC-D8C3D9AA9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7253B-3842-4343-A5BC-8DD31F8CD2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1057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73DF16-0984-9944-9B28-9F1FEC3F4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7F24-7E4E-D049-9386-CFA2D09E7A77}" type="datetimeFigureOut">
              <a:rPr lang="tr-TR" smtClean="0"/>
              <a:t>6.05.2021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C476D2-80F1-A44A-B6F9-F2852EACC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40647-7E38-B549-AC5B-0E2AF0035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7253B-3842-4343-A5BC-8DD31F8CD2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3738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534E4-298E-CB4F-8D4B-642C20267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157B7-4197-DB4E-B68E-8C2FB7B20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64B6CB-9E30-374C-A48B-69D72BA64E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A542F3-5AC3-624F-9A47-09451956C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7F24-7E4E-D049-9386-CFA2D09E7A77}" type="datetimeFigureOut">
              <a:rPr lang="tr-TR" smtClean="0"/>
              <a:t>6.05.2021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3987CC-BEFC-4641-AA08-A9F08CBFA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C971A5-4634-6B46-965D-C0E1381E7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7253B-3842-4343-A5BC-8DD31F8CD2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2446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54A56-B25C-2F46-82F7-1BFA6AE90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803A06-5BC0-ED47-BF8F-D8088E4437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9867D5-527B-C04B-AB8C-E5B969E4D5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C88457-3BC4-7741-87ED-388DEC498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7F24-7E4E-D049-9386-CFA2D09E7A77}" type="datetimeFigureOut">
              <a:rPr lang="tr-TR" smtClean="0"/>
              <a:t>6.05.2021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DC4A34-1A2F-074F-AA4D-6C98D251F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239AB6-66B3-4243-A5E0-56E1B802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7253B-3842-4343-A5BC-8DD31F8CD2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877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BE572D-FB48-7A43-BC7B-E84869A77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2657DB-7EBE-964E-891F-68E9EFB4D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EBB7AB-3F5F-7D4F-A3F9-09547843C7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D7F24-7E4E-D049-9386-CFA2D09E7A77}" type="datetimeFigureOut">
              <a:rPr lang="tr-TR" smtClean="0"/>
              <a:t>6.05.2021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BDDA3-2009-E047-982D-A9479999EA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2828D-B65E-394E-907C-C1BDE8E065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7253B-3842-4343-A5BC-8DD31F8CD2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9302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dbp.erciyes.edu.tr/Default.aspx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dbp2.erciyes.edu.tr/Learn.aspx?Learn=18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45B59B-615E-4718-A150-42DE5D03E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CF29CD-38B8-4924-BA11-6D6051748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61518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BB6AEF1-AE5F-714B-97DB-68EA787CA0FB}"/>
              </a:ext>
            </a:extLst>
          </p:cNvPr>
          <p:cNvSpPr txBox="1">
            <a:spLocks/>
          </p:cNvSpPr>
          <p:nvPr/>
        </p:nvSpPr>
        <p:spPr>
          <a:xfrm>
            <a:off x="649288" y="2943225"/>
            <a:ext cx="10901363" cy="327501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dirty="0"/>
              <a:t>Erciyes Üniversitesi</a:t>
            </a:r>
          </a:p>
          <a:p>
            <a:r>
              <a:rPr lang="tr-TR" sz="2800" dirty="0"/>
              <a:t>İİBF Dekanlığı </a:t>
            </a:r>
          </a:p>
          <a:p>
            <a:r>
              <a:rPr lang="tr-TR" sz="2800" dirty="0"/>
              <a:t>ve </a:t>
            </a:r>
          </a:p>
          <a:p>
            <a:r>
              <a:rPr lang="tr-TR" sz="2800" dirty="0"/>
              <a:t>Ölçme Değerlendirme Komisyonu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CB4EAB-3DA1-1244-A350-F75925E265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7011" y="365760"/>
            <a:ext cx="10765410" cy="1207269"/>
          </a:xfrm>
        </p:spPr>
        <p:txBody>
          <a:bodyPr>
            <a:normAutofit/>
          </a:bodyPr>
          <a:lstStyle/>
          <a:p>
            <a:r>
              <a:rPr lang="tr-TR" sz="3800" dirty="0">
                <a:solidFill>
                  <a:srgbClr val="FFFFFF"/>
                </a:solidFill>
              </a:rPr>
              <a:t>Avrupa Kredi Transfer Sistemi </a:t>
            </a:r>
            <a:br>
              <a:rPr lang="tr-TR" sz="3800" dirty="0">
                <a:solidFill>
                  <a:srgbClr val="FFFFFF"/>
                </a:solidFill>
              </a:rPr>
            </a:br>
            <a:endParaRPr lang="tr-TR" sz="38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764F1-755B-2E41-864E-6BD7FC6ACD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6313" y="1554480"/>
            <a:ext cx="9426806" cy="719122"/>
          </a:xfrm>
        </p:spPr>
        <p:txBody>
          <a:bodyPr>
            <a:normAutofit/>
          </a:bodyPr>
          <a:lstStyle/>
          <a:p>
            <a:r>
              <a:rPr lang="tr-TR" sz="1700" dirty="0">
                <a:solidFill>
                  <a:srgbClr val="E7E6E6"/>
                </a:solidFill>
              </a:rPr>
              <a:t>AKTS Kredisi Hesaplamaları</a:t>
            </a:r>
          </a:p>
          <a:p>
            <a:r>
              <a:rPr lang="tr-TR" sz="1700" dirty="0">
                <a:solidFill>
                  <a:srgbClr val="E7E6E6"/>
                </a:solidFill>
              </a:rPr>
              <a:t>Ve Öğrenci İş Yükleri </a:t>
            </a:r>
          </a:p>
        </p:txBody>
      </p:sp>
    </p:spTree>
    <p:extLst>
      <p:ext uri="{BB962C8B-B14F-4D97-AF65-F5344CB8AC3E}">
        <p14:creationId xmlns:p14="http://schemas.microsoft.com/office/powerpoint/2010/main" val="2845459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7DE95-2F8E-3846-AE49-88F3374F2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AKTS Hesaplama Yöntemleri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4DBA8-4C23-0E49-B441-1A838A096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Yukarıdan-Aşağı</a:t>
            </a:r>
          </a:p>
          <a:p>
            <a:r>
              <a:rPr lang="tr-TR" dirty="0"/>
              <a:t>Karma Yöntem</a:t>
            </a:r>
          </a:p>
          <a:p>
            <a:r>
              <a:rPr lang="tr-TR" dirty="0"/>
              <a:t>Aşağıdan Yukarı (Öğrenci İş Yükleri)</a:t>
            </a:r>
          </a:p>
          <a:p>
            <a:pPr marL="0" indent="0">
              <a:buNone/>
            </a:pPr>
            <a:endParaRPr lang="tr-TR" dirty="0"/>
          </a:p>
          <a:p>
            <a:pPr lvl="1"/>
            <a:r>
              <a:rPr lang="tr-TR" dirty="0"/>
              <a:t>Yöntemlerin Bütüncül bir yaklaşım ile kullanımı</a:t>
            </a:r>
          </a:p>
        </p:txBody>
      </p:sp>
    </p:spTree>
    <p:extLst>
      <p:ext uri="{BB962C8B-B14F-4D97-AF65-F5344CB8AC3E}">
        <p14:creationId xmlns:p14="http://schemas.microsoft.com/office/powerpoint/2010/main" val="78579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EBF96-2134-DF4C-A014-DEC201E1C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Erciyes Üniversitesi Ders Bilgi Paketi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DA888-46A1-6E4F-8F93-704160FF9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>
                <a:hlinkClick r:id="rId2"/>
              </a:rPr>
              <a:t>https://dbp.erciyes.edu.tr/Default.aspx</a:t>
            </a: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Müfredatlar – AKTS – Öğrenim Çıktıları </a:t>
            </a:r>
          </a:p>
        </p:txBody>
      </p:sp>
    </p:spTree>
    <p:extLst>
      <p:ext uri="{BB962C8B-B14F-4D97-AF65-F5344CB8AC3E}">
        <p14:creationId xmlns:p14="http://schemas.microsoft.com/office/powerpoint/2010/main" val="3815003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B6926-70B2-D744-AD29-C8C1B8DC2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Ders Bilgi Paketi</a:t>
            </a:r>
          </a:p>
        </p:txBody>
      </p:sp>
      <p:pic>
        <p:nvPicPr>
          <p:cNvPr id="5" name="Content Placeholder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6739500-4EAD-C44B-A15C-DF87FAB30D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600" y="1409700"/>
            <a:ext cx="11036300" cy="5448299"/>
          </a:xfrm>
        </p:spPr>
      </p:pic>
    </p:spTree>
    <p:extLst>
      <p:ext uri="{BB962C8B-B14F-4D97-AF65-F5344CB8AC3E}">
        <p14:creationId xmlns:p14="http://schemas.microsoft.com/office/powerpoint/2010/main" val="3368088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C8C3A-AF74-5A4E-9D40-AA7799A0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Program</a:t>
            </a:r>
          </a:p>
        </p:txBody>
      </p:sp>
      <p:pic>
        <p:nvPicPr>
          <p:cNvPr id="5" name="Content Placeholder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5955C39-D0D8-514B-92E1-8F07547D94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06286"/>
            <a:ext cx="12192000" cy="5337110"/>
          </a:xfrm>
        </p:spPr>
      </p:pic>
    </p:spTree>
    <p:extLst>
      <p:ext uri="{BB962C8B-B14F-4D97-AF65-F5344CB8AC3E}">
        <p14:creationId xmlns:p14="http://schemas.microsoft.com/office/powerpoint/2010/main" val="3438792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80493-1711-6945-A96F-61808A5EB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Müfredat ve AKTS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42D413-5993-4B43-9D50-8B7DF1F876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902" y="1825625"/>
            <a:ext cx="11439331" cy="4929738"/>
          </a:xfrm>
        </p:spPr>
      </p:pic>
    </p:spTree>
    <p:extLst>
      <p:ext uri="{BB962C8B-B14F-4D97-AF65-F5344CB8AC3E}">
        <p14:creationId xmlns:p14="http://schemas.microsoft.com/office/powerpoint/2010/main" val="1343451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55918F-C6B4-E34A-8A34-D3B3533C5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Ders İçeriği ve Tanımı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2C873774-0AAC-8549-8054-78B1114224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4" y="0"/>
            <a:ext cx="8153395" cy="685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61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66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4C8E32-74BC-214B-881D-1DDA032A2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Öğrenme Çıktıları ve Katkıları</a:t>
            </a: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able&#10;&#10;Description automatically generated with medium confidence">
            <a:extLst>
              <a:ext uri="{FF2B5EF4-FFF2-40B4-BE49-F238E27FC236}">
                <a16:creationId xmlns:a16="http://schemas.microsoft.com/office/drawing/2014/main" id="{70C27257-5A00-BC40-BBAB-003410FB02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893" b="22734"/>
          <a:stretch/>
        </p:blipFill>
        <p:spPr>
          <a:xfrm>
            <a:off x="479848" y="484631"/>
            <a:ext cx="8129016" cy="572414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16307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B1090B-B9F9-954A-8FB3-A34472F5F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AKTS vd. </a:t>
            </a:r>
          </a:p>
        </p:txBody>
      </p:sp>
      <p:pic>
        <p:nvPicPr>
          <p:cNvPr id="5" name="Content Placeholder 4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AD37DE8A-5995-6147-9B92-26BC318343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3" y="0"/>
            <a:ext cx="7867257" cy="685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505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FBB15-BE66-874D-A1EF-DAFB2EA40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Öğrenci İş Yükü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54678-1664-6448-A48A-66E04F112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533400">
              <a:buFont typeface="Wingdings" pitchFamily="2" charset="2"/>
              <a:buAutoNum type="arabicPeriod"/>
            </a:pPr>
            <a:r>
              <a:rPr lang="tr-TR" altLang="en-TR" dirty="0">
                <a:latin typeface="Times New Roman" panose="02020603050405020304" pitchFamily="18" charset="0"/>
              </a:rPr>
              <a:t>Bir öğrencinin bir yıllık tahmini iş yükü: </a:t>
            </a:r>
          </a:p>
          <a:p>
            <a:pPr marL="914400" lvl="1" indent="-457200">
              <a:buFont typeface="Wingdings" pitchFamily="2" charset="2"/>
              <a:buNone/>
            </a:pPr>
            <a:r>
              <a:rPr lang="tr-TR" altLang="en-TR" sz="2800" dirty="0">
                <a:latin typeface="Times New Roman" panose="02020603050405020304" pitchFamily="18" charset="0"/>
              </a:rPr>
              <a:t>	</a:t>
            </a:r>
            <a:r>
              <a:rPr lang="tr-TR" altLang="en-TR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1500 ile 1800</a:t>
            </a:r>
            <a:r>
              <a:rPr lang="tr-TR" altLang="en-TR" sz="2800" dirty="0">
                <a:latin typeface="Times New Roman" panose="02020603050405020304" pitchFamily="18" charset="0"/>
              </a:rPr>
              <a:t> saat aralığındadır.</a:t>
            </a:r>
          </a:p>
          <a:p>
            <a:pPr marL="914400" lvl="1" indent="-457200">
              <a:buFont typeface="Wingdings" pitchFamily="2" charset="2"/>
              <a:buNone/>
            </a:pPr>
            <a:endParaRPr lang="tr-TR" altLang="en-TR" sz="2800" dirty="0">
              <a:latin typeface="Times New Roman" panose="02020603050405020304" pitchFamily="18" charset="0"/>
            </a:endParaRPr>
          </a:p>
          <a:p>
            <a:pPr marL="533400" indent="-533400">
              <a:buFont typeface="Wingdings" pitchFamily="2" charset="2"/>
              <a:buAutoNum type="arabicPeriod"/>
            </a:pPr>
            <a:r>
              <a:rPr lang="tr-TR" altLang="en-TR" dirty="0">
                <a:latin typeface="Times New Roman" panose="02020603050405020304" pitchFamily="18" charset="0"/>
              </a:rPr>
              <a:t>Bir dönem=</a:t>
            </a:r>
            <a:r>
              <a:rPr lang="tr-TR" altLang="en-TR" dirty="0">
                <a:solidFill>
                  <a:srgbClr val="3333FF"/>
                </a:solidFill>
                <a:latin typeface="Times New Roman" panose="02020603050405020304" pitchFamily="18" charset="0"/>
              </a:rPr>
              <a:t>30 AKTS</a:t>
            </a:r>
            <a:r>
              <a:rPr lang="tr-TR" altLang="en-TR" dirty="0">
                <a:latin typeface="Times New Roman" panose="02020603050405020304" pitchFamily="18" charset="0"/>
              </a:rPr>
              <a:t> kredisi=</a:t>
            </a:r>
            <a:r>
              <a:rPr lang="tr-TR" altLang="en-TR" dirty="0">
                <a:solidFill>
                  <a:srgbClr val="3333FF"/>
                </a:solidFill>
                <a:latin typeface="Times New Roman" panose="02020603050405020304" pitchFamily="18" charset="0"/>
              </a:rPr>
              <a:t>750-900</a:t>
            </a:r>
            <a:r>
              <a:rPr lang="tr-TR" altLang="en-TR" dirty="0">
                <a:latin typeface="Times New Roman" panose="02020603050405020304" pitchFamily="18" charset="0"/>
              </a:rPr>
              <a:t> saat iş yükü </a:t>
            </a:r>
          </a:p>
          <a:p>
            <a:pPr marL="533400" indent="-533400">
              <a:buFont typeface="Wingdings" pitchFamily="2" charset="2"/>
              <a:buAutoNum type="arabicPeriod"/>
            </a:pPr>
            <a:endParaRPr lang="tr-TR" altLang="en-TR" dirty="0">
              <a:latin typeface="Times New Roman" panose="02020603050405020304" pitchFamily="18" charset="0"/>
            </a:endParaRPr>
          </a:p>
          <a:p>
            <a:pPr marL="533400" indent="-533400">
              <a:buFont typeface="Wingdings" pitchFamily="2" charset="2"/>
              <a:buAutoNum type="arabicPeriod"/>
            </a:pPr>
            <a:r>
              <a:rPr lang="tr-TR" altLang="en-TR" dirty="0">
                <a:latin typeface="Times New Roman" panose="02020603050405020304" pitchFamily="18" charset="0"/>
              </a:rPr>
              <a:t>Bir yıl=</a:t>
            </a:r>
            <a:r>
              <a:rPr lang="tr-TR" altLang="en-TR" dirty="0">
                <a:solidFill>
                  <a:srgbClr val="3333FF"/>
                </a:solidFill>
                <a:latin typeface="Times New Roman" panose="02020603050405020304" pitchFamily="18" charset="0"/>
              </a:rPr>
              <a:t>60 AKTS</a:t>
            </a:r>
            <a:r>
              <a:rPr lang="tr-TR" altLang="en-TR" dirty="0">
                <a:latin typeface="Times New Roman" panose="02020603050405020304" pitchFamily="18" charset="0"/>
              </a:rPr>
              <a:t> kredisi=</a:t>
            </a:r>
            <a:r>
              <a:rPr lang="tr-TR" altLang="en-TR" dirty="0">
                <a:solidFill>
                  <a:srgbClr val="3333FF"/>
                </a:solidFill>
                <a:latin typeface="Times New Roman" panose="02020603050405020304" pitchFamily="18" charset="0"/>
              </a:rPr>
              <a:t>1500-1800</a:t>
            </a:r>
            <a:r>
              <a:rPr lang="tr-TR" altLang="en-TR" dirty="0">
                <a:latin typeface="Times New Roman" panose="02020603050405020304" pitchFamily="18" charset="0"/>
              </a:rPr>
              <a:t> saat iş yükü </a:t>
            </a:r>
          </a:p>
          <a:p>
            <a:pPr marL="533400" indent="-533400">
              <a:buFont typeface="Wingdings" pitchFamily="2" charset="2"/>
              <a:buAutoNum type="arabicPeriod"/>
            </a:pPr>
            <a:endParaRPr lang="tr-TR" altLang="en-TR" dirty="0">
              <a:latin typeface="Times New Roman" panose="02020603050405020304" pitchFamily="18" charset="0"/>
            </a:endParaRPr>
          </a:p>
          <a:p>
            <a:pPr marL="533400" indent="-533400">
              <a:buFont typeface="Wingdings" pitchFamily="2" charset="2"/>
              <a:buAutoNum type="arabicPeriod"/>
            </a:pPr>
            <a:r>
              <a:rPr lang="tr-TR" altLang="en-TR" dirty="0">
                <a:latin typeface="Times New Roman" panose="02020603050405020304" pitchFamily="18" charset="0"/>
              </a:rPr>
              <a:t>1 AKTS kredisi = </a:t>
            </a:r>
            <a:r>
              <a:rPr lang="tr-TR" altLang="en-TR" dirty="0">
                <a:solidFill>
                  <a:srgbClr val="3333FF"/>
                </a:solidFill>
                <a:latin typeface="Times New Roman" panose="02020603050405020304" pitchFamily="18" charset="0"/>
              </a:rPr>
              <a:t>25 – 30</a:t>
            </a:r>
            <a:r>
              <a:rPr lang="tr-TR" altLang="en-TR" dirty="0">
                <a:latin typeface="Times New Roman" panose="02020603050405020304" pitchFamily="18" charset="0"/>
              </a:rPr>
              <a:t> saatlik iş yükü 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8416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3DD1B-B50F-2B40-BECE-5E16251A9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Temel Amaç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D3604-424E-734E-A770-F5F13E947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altLang="en-TR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tr-TR" altLang="en-TR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tr-TR" altLang="en-TR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altLang="en-TR" dirty="0">
                <a:latin typeface="Times New Roman" panose="02020603050405020304" pitchFamily="18" charset="0"/>
              </a:rPr>
              <a:t>İş yükünün </a:t>
            </a:r>
            <a:r>
              <a:rPr lang="tr-TR" altLang="en-TR" b="1" dirty="0">
                <a:latin typeface="Times New Roman" panose="02020603050405020304" pitchFamily="18" charset="0"/>
              </a:rPr>
              <a:t>gerçekçi bir bakış açısıyla ve dayanaklarıyla </a:t>
            </a:r>
            <a:r>
              <a:rPr lang="tr-TR" altLang="en-TR" dirty="0">
                <a:latin typeface="Times New Roman" panose="02020603050405020304" pitchFamily="18" charset="0"/>
              </a:rPr>
              <a:t>tahmin edilmesi gerekmektedir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25021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0839E4-A154-BC44-BC52-510FFF992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2827176"/>
            <a:ext cx="3201366" cy="1147176"/>
          </a:xfrm>
        </p:spPr>
        <p:txBody>
          <a:bodyPr anchor="b">
            <a:normAutofit/>
          </a:bodyPr>
          <a:lstStyle/>
          <a:p>
            <a:pPr algn="r"/>
            <a:r>
              <a:rPr lang="tr-TR" sz="4000" dirty="0">
                <a:solidFill>
                  <a:srgbClr val="FFFFFF"/>
                </a:solidFill>
              </a:rPr>
              <a:t>Akreditasyon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F8358-B612-5144-A27B-C8DFC29EB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tr-TR" sz="2000" dirty="0"/>
              <a:t>Nedir?</a:t>
            </a:r>
          </a:p>
          <a:p>
            <a:r>
              <a:rPr lang="tr-TR" sz="2000" dirty="0"/>
              <a:t>Avantajları / Faydaları Nelerdir?</a:t>
            </a:r>
          </a:p>
        </p:txBody>
      </p:sp>
    </p:spTree>
    <p:extLst>
      <p:ext uri="{BB962C8B-B14F-4D97-AF65-F5344CB8AC3E}">
        <p14:creationId xmlns:p14="http://schemas.microsoft.com/office/powerpoint/2010/main" val="5333719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1A10D-62C9-6143-A38F-278B0626C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Gerçekçi Bakış Açısı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54D30-68E5-534D-885C-D16A9D5CF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en-TR" dirty="0">
                <a:latin typeface="Times New Roman" panose="02020603050405020304" pitchFamily="18" charset="0"/>
              </a:rPr>
              <a:t>AKTS kredisi ancak belirli bir zaman içinde ölçülen öğrenci iş yükünü ifade eder</a:t>
            </a:r>
          </a:p>
          <a:p>
            <a:r>
              <a:rPr lang="tr-TR" altLang="en-TR" dirty="0">
                <a:latin typeface="Times New Roman" panose="02020603050405020304" pitchFamily="18" charset="0"/>
              </a:rPr>
              <a:t>Dersin düzeyini belirtmez. </a:t>
            </a:r>
          </a:p>
          <a:p>
            <a:r>
              <a:rPr lang="tr-TR" altLang="en-TR" dirty="0">
                <a:latin typeface="Times New Roman" panose="02020603050405020304" pitchFamily="18" charset="0"/>
              </a:rPr>
              <a:t>Dersin zorluk derecesi ile AKTS kredi miktarı arasında bir ilişki yoktur </a:t>
            </a:r>
          </a:p>
          <a:p>
            <a:r>
              <a:rPr lang="tr-TR" altLang="en-TR" dirty="0">
                <a:latin typeface="Times New Roman" panose="02020603050405020304" pitchFamily="18" charset="0"/>
              </a:rPr>
              <a:t>Krediler statü veya prestije de bağlı değildir. </a:t>
            </a:r>
          </a:p>
          <a:p>
            <a:r>
              <a:rPr lang="tr-TR" altLang="en-TR" dirty="0">
                <a:latin typeface="Times New Roman" panose="02020603050405020304" pitchFamily="18" charset="0"/>
              </a:rPr>
              <a:t>Öğretim üyesinin prestiji veya dersin statüsü kredileri belirlemekte kullanılamaz</a:t>
            </a:r>
          </a:p>
          <a:p>
            <a:r>
              <a:rPr lang="tr-TR" altLang="en-TR" dirty="0">
                <a:latin typeface="Times New Roman" panose="02020603050405020304" pitchFamily="18" charset="0"/>
              </a:rPr>
              <a:t>İş yükü teorik ders saatine dayandırılamaz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351068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94FC88-4998-2641-BD1C-3BE6AD62B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ERÜ İş Yükleri Tanımları</a:t>
            </a:r>
          </a:p>
        </p:txBody>
      </p:sp>
      <p:pic>
        <p:nvPicPr>
          <p:cNvPr id="4" name="Resim 6">
            <a:extLst>
              <a:ext uri="{FF2B5EF4-FFF2-40B4-BE49-F238E27FC236}">
                <a16:creationId xmlns:a16="http://schemas.microsoft.com/office/drawing/2014/main" id="{4BECB6A5-3AC3-CE4D-927A-2D984D15F21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396589"/>
            <a:ext cx="11751733" cy="532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0487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37BF1-C243-4346-B9DB-C6C5A4DBE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ERÜ İİBF AKTS Hesaplanması Öğrenci Anketi</a:t>
            </a:r>
          </a:p>
        </p:txBody>
      </p:sp>
    </p:spTree>
    <p:extLst>
      <p:ext uri="{BB962C8B-B14F-4D97-AF65-F5344CB8AC3E}">
        <p14:creationId xmlns:p14="http://schemas.microsoft.com/office/powerpoint/2010/main" val="35676821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C2E43-6961-5146-95B3-802503703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YÜZ-YÜZE EĞİTİM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86713-53F7-0147-A546-4A11842DC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1- Bu ders kapsamında, akademik dönem boyunca haftalık derslere katılımınızı genel olarak nasıl belirtebilirsiniz / değerlendirirsiniz? </a:t>
            </a:r>
            <a:endParaRPr lang="en-TR" dirty="0"/>
          </a:p>
          <a:p>
            <a:pPr lvl="1"/>
            <a:r>
              <a:rPr lang="tr-TR" dirty="0"/>
              <a:t>Bütün derslere katıldım (3*14) = 42 </a:t>
            </a:r>
            <a:endParaRPr lang="en-TR" dirty="0"/>
          </a:p>
          <a:p>
            <a:pPr lvl="1"/>
            <a:r>
              <a:rPr lang="tr-TR" dirty="0"/>
              <a:t>Derslere çoğunlukla katıldım (Ortalama &gt; 3*7) = 30</a:t>
            </a:r>
            <a:endParaRPr lang="en-TR" dirty="0"/>
          </a:p>
          <a:p>
            <a:pPr lvl="1"/>
            <a:r>
              <a:rPr lang="tr-TR" dirty="0"/>
              <a:t>Derslere çok az katıldım (Ortalama &lt; 3*7) = 11</a:t>
            </a:r>
            <a:endParaRPr lang="en-TR" dirty="0"/>
          </a:p>
          <a:p>
            <a:pPr lvl="1"/>
            <a:r>
              <a:rPr lang="tr-TR" dirty="0"/>
              <a:t>Derslere hiç katılmadım (0)</a:t>
            </a:r>
            <a:endParaRPr lang="en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680294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F64BA-3DD1-2D4C-9F2A-D49793194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Ödevler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C5A99-52A9-494B-B1C1-C8B682BF5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3- Ara-Sınav ve Dönem sonu sınavları hariç, bu ders kapsamında ek ödev verildiyse, ödevleri hazırlamak için </a:t>
            </a:r>
            <a:r>
              <a:rPr lang="tr-TR" b="1" u="sng" dirty="0"/>
              <a:t>dönem boyunca</a:t>
            </a:r>
            <a:r>
              <a:rPr lang="tr-TR" dirty="0"/>
              <a:t> ortalama kaç saat ayırdınız? </a:t>
            </a:r>
            <a:endParaRPr lang="en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503003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DA44B-4816-FB46-9812-E6B8E39BA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Sunum – Seminer Hazırlama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B8006-A65B-B84B-A377-3FB5D585B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4- Bu ders kapsamında sunum, seminer veya proje hazırlamak için akademik </a:t>
            </a:r>
            <a:r>
              <a:rPr lang="tr-TR" b="1" u="sng" dirty="0"/>
              <a:t>dönem boyunca</a:t>
            </a:r>
            <a:r>
              <a:rPr lang="tr-TR" dirty="0"/>
              <a:t> toplam kaç saat ayırdınız? </a:t>
            </a:r>
            <a:endParaRPr lang="en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919950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F8AD5-4B64-0A45-BE9F-97675B931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Sınıf Dışı Ders Çalışma Süresi (Ön Çalışma / Pekiştirme)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54187-06A1-8E41-947E-AC69A6E7D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2- Bu ders kapsamında </a:t>
            </a:r>
            <a:r>
              <a:rPr lang="tr-TR" b="1" u="sng" dirty="0"/>
              <a:t>haftalık</a:t>
            </a:r>
            <a:r>
              <a:rPr lang="tr-TR" dirty="0"/>
              <a:t> konular ile alakalı ortalama kaç saat hazırlık veya tekrar yaptınız? (Ön çalışma, zorunlu okuma, ders sonrası tekrar vb.)</a:t>
            </a:r>
            <a:endParaRPr lang="en-TR" dirty="0"/>
          </a:p>
          <a:p>
            <a:pPr marL="0" indent="0">
              <a:buNone/>
            </a:pPr>
            <a:r>
              <a:rPr lang="tr-T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21483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91686-2172-D44A-A390-355A8B0D7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Kısa Sınavlar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E41D7-D98C-FA4E-B06E-BF5C2BEA0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5- Dönem içerisinde, eğer kısa sınavlar (</a:t>
            </a:r>
            <a:r>
              <a:rPr lang="tr-TR" dirty="0" err="1"/>
              <a:t>Quiz</a:t>
            </a:r>
            <a:r>
              <a:rPr lang="tr-TR" dirty="0"/>
              <a:t> vb.) olduysa, bu sınavlara hazırlanmak için </a:t>
            </a:r>
            <a:r>
              <a:rPr lang="tr-TR" b="1" u="sng" dirty="0"/>
              <a:t>dönem boyunca</a:t>
            </a:r>
            <a:r>
              <a:rPr lang="tr-TR" dirty="0"/>
              <a:t> ortalama kaç saat harcadınız? </a:t>
            </a:r>
            <a:endParaRPr lang="en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701889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7DC1E-6D14-A44B-8ECB-E3330DE4C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Sınavlar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2EAAD-763D-4543-978D-F07443989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6- Bu ders için Ara-Sınav olduysa, ara-sınava hazırlanmak için ortalama kaç saat harcadınız?</a:t>
            </a:r>
            <a:endParaRPr lang="en-TR" dirty="0"/>
          </a:p>
          <a:p>
            <a:r>
              <a:rPr lang="tr-TR" dirty="0"/>
              <a:t>7- Bu dersin yarı-yıl sonu sınavına hazırlanmak için ortalama kaç saat harcadınız? </a:t>
            </a:r>
            <a:endParaRPr lang="en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682672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13DB2-0D94-CE43-B8DE-BB7B92D46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Genel – Ek Araştırmalar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D4739-6A3C-EC40-92DA-435C7819C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8- Genel olarak, ders zorunluluklarını yerine getirmek dışında, derste başarı durumunuzu artırmak için yaptığınız ek araştırmalara ortalama (Kütüphanede kaynak arama, araştırma, kaynak taraması) </a:t>
            </a:r>
            <a:r>
              <a:rPr lang="tr-TR" b="1" u="sng" dirty="0"/>
              <a:t>dönem boyunca ortalama</a:t>
            </a:r>
            <a:r>
              <a:rPr lang="tr-TR" dirty="0"/>
              <a:t> kaç saat harcadınız? </a:t>
            </a:r>
            <a:endParaRPr lang="en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03223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54037-2482-9B43-AA81-3740BE2B7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Akreditasyon Nedir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05476-4876-6F47-80C3-F6E55256E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Akreditasyon: Yükseköğretim Kurulu Başkanlığı tarafından belirli bir alanda önceden belirlenmiş akademik ve alana özgü standartların bir yükseköğretim programı ve yükseköğretim kurumu tarafından karşılanıp karşılanmadığını ölçen değerlendirme ve dış kalite güvence sürecidir.</a:t>
            </a:r>
            <a:endParaRPr lang="en-TR" dirty="0"/>
          </a:p>
          <a:p>
            <a:r>
              <a:rPr lang="tr-TR" dirty="0"/>
              <a:t>Daha basit anlatımla üniversitelerin verdiklerini eğitimin kalitesini göstermek için ulusal veya uluslararası kurumlardan aldıkları belgedir denilebilir .</a:t>
            </a:r>
          </a:p>
          <a:p>
            <a:r>
              <a:rPr lang="tr-TR" dirty="0"/>
              <a:t>Akreditasyon kalite güvencesi sağlaması ve bu kalitenin sürekliliğini temin etmesi açısından önemli bir uygulamadır.</a:t>
            </a:r>
            <a:endParaRPr lang="en-TR" dirty="0"/>
          </a:p>
          <a:p>
            <a:r>
              <a:rPr lang="tr-TR" b="1" dirty="0"/>
              <a:t>Yükseköğretimde akreditasyonun amacı,</a:t>
            </a:r>
            <a:r>
              <a:rPr lang="tr-TR" dirty="0"/>
              <a:t> üniversitelerde sunulan eğitim hizmetinin kalitesini belli bir standardın üzerine taşıyarak alanında yetkin ve nitelikli mezunlar yetiştirebilmektir.</a:t>
            </a:r>
            <a:endParaRPr lang="en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774312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52B6F-E807-3942-9842-97D80FEC1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Teşekkürler</a:t>
            </a:r>
          </a:p>
        </p:txBody>
      </p:sp>
    </p:spTree>
    <p:extLst>
      <p:ext uri="{BB962C8B-B14F-4D97-AF65-F5344CB8AC3E}">
        <p14:creationId xmlns:p14="http://schemas.microsoft.com/office/powerpoint/2010/main" val="3546811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A2D66-695C-654D-8AC5-876A9F141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u="sng" dirty="0"/>
              <a:t>Akreditasyon sisteminin amaçları:</a:t>
            </a:r>
            <a:br>
              <a:rPr lang="en-TR" dirty="0"/>
            </a:b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DB686-1F8B-D94F-AFAF-35B73F813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 </a:t>
            </a:r>
            <a:endParaRPr lang="en-TR" dirty="0"/>
          </a:p>
          <a:p>
            <a:pPr marL="0" indent="0">
              <a:buNone/>
            </a:pPr>
            <a:r>
              <a:rPr lang="tr-TR" dirty="0"/>
              <a:t>1) Yükseköğretim kurumlarının karşılıklı birbirlerini tanıma sürecini kolaylaştırmak ve hızlandırmak,</a:t>
            </a:r>
            <a:endParaRPr lang="en-TR" dirty="0"/>
          </a:p>
          <a:p>
            <a:pPr marL="0" indent="0">
              <a:buNone/>
            </a:pPr>
            <a:r>
              <a:rPr lang="tr-TR" dirty="0"/>
              <a:t> </a:t>
            </a:r>
            <a:endParaRPr lang="en-TR" dirty="0"/>
          </a:p>
          <a:p>
            <a:pPr marL="0" indent="0">
              <a:buNone/>
            </a:pPr>
            <a:r>
              <a:rPr lang="tr-TR" dirty="0"/>
              <a:t>2) Diploma ve unvanların karşılaştırılabilmesine yardımcı olmaktır.</a:t>
            </a:r>
            <a:endParaRPr lang="en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67516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DB0AA-DE8B-E846-8A7A-965F7106D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Akreditasyonun Faydaları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0140C-2403-E24B-B16E-73A2C0AAD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/>
              <a:t>Hizmet kalitesi yüksek kuruluşların resmi olarak tanınmaları, </a:t>
            </a:r>
            <a:endParaRPr lang="en-TR" dirty="0"/>
          </a:p>
          <a:p>
            <a:pPr lvl="0"/>
            <a:r>
              <a:rPr lang="tr-TR" dirty="0"/>
              <a:t>Kurumu değerlendirecek bir sistemin oluşturulması,</a:t>
            </a:r>
            <a:endParaRPr lang="en-TR" dirty="0"/>
          </a:p>
          <a:p>
            <a:pPr lvl="0"/>
            <a:r>
              <a:rPr lang="tr-TR" dirty="0"/>
              <a:t>Benzer kurumlar arasında rekabet ortamının oluşması,</a:t>
            </a:r>
            <a:endParaRPr lang="en-TR" dirty="0"/>
          </a:p>
          <a:p>
            <a:pPr lvl="0"/>
            <a:r>
              <a:rPr lang="tr-TR" dirty="0"/>
              <a:t>Hizmet alanlarda ve personelde güven duygusunun sağlanması,</a:t>
            </a:r>
            <a:endParaRPr lang="en-TR" dirty="0"/>
          </a:p>
          <a:p>
            <a:pPr lvl="0"/>
            <a:r>
              <a:rPr lang="tr-TR" dirty="0"/>
              <a:t>Kurum politikasının belgelendirilmesinin sağlanması, </a:t>
            </a:r>
            <a:endParaRPr lang="en-TR" dirty="0"/>
          </a:p>
          <a:p>
            <a:pPr lvl="0"/>
            <a:r>
              <a:rPr lang="tr-TR" dirty="0"/>
              <a:t>Çalışmalarda yeterliliğin arttırılmasıdır.</a:t>
            </a:r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3550754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52F44-232E-F043-82F8-833D58FC5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03375"/>
          </a:xfrm>
        </p:spPr>
        <p:txBody>
          <a:bodyPr/>
          <a:lstStyle/>
          <a:p>
            <a:r>
              <a:rPr lang="tr-TR" sz="2000" dirty="0"/>
              <a:t>Akreditasyon ve Kaliteli Yapının Sürekliliği </a:t>
            </a:r>
          </a:p>
          <a:p>
            <a:pPr lvl="1"/>
            <a:r>
              <a:rPr lang="tr-TR" sz="2000" dirty="0"/>
              <a:t>İç Paydaşlar olarak Öğrencilerin Azami ve Verimli bir şekilde süreçlere katılımı</a:t>
            </a:r>
          </a:p>
          <a:p>
            <a:pPr lvl="1"/>
            <a:r>
              <a:rPr lang="tr-TR" sz="2000" dirty="0"/>
              <a:t>Öğrencilerimizim AKTS hesaplama Süreçlerine Katılımı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07045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0B997-DCC1-844D-B4BD-5833A8264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/>
              <a:t>AKTS Nedir?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CCD87-E66F-AD4A-9509-2F841ABE7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424"/>
            <a:ext cx="10515600" cy="4689539"/>
          </a:xfrm>
        </p:spPr>
        <p:txBody>
          <a:bodyPr>
            <a:normAutofit fontScale="92500"/>
          </a:bodyPr>
          <a:lstStyle/>
          <a:p>
            <a:r>
              <a:rPr lang="en-TR" dirty="0"/>
              <a:t>AKTS kredisi </a:t>
            </a:r>
            <a:r>
              <a:rPr lang="tr-TR" dirty="0"/>
              <a:t>(1-60 arasında sayısal değer) =</a:t>
            </a:r>
            <a:r>
              <a:rPr lang="en-TR" dirty="0"/>
              <a:t> öğrenci iş yükü</a:t>
            </a:r>
          </a:p>
          <a:p>
            <a:r>
              <a:rPr lang="tr-TR" dirty="0"/>
              <a:t>İş</a:t>
            </a:r>
            <a:r>
              <a:rPr lang="en-TR" dirty="0"/>
              <a:t> yükü </a:t>
            </a:r>
            <a:r>
              <a:rPr lang="tr-TR" dirty="0"/>
              <a:t>= D</a:t>
            </a:r>
            <a:r>
              <a:rPr lang="en-TR" dirty="0"/>
              <a:t>ers kapsamındaki pratik çalışmalar, seminerler, alan çalışmaları, bireysel çalışmalar, sınavlar </a:t>
            </a:r>
            <a:r>
              <a:rPr lang="tr-TR" dirty="0"/>
              <a:t>…</a:t>
            </a:r>
            <a:endParaRPr lang="en-TR" dirty="0"/>
          </a:p>
          <a:p>
            <a:r>
              <a:rPr lang="en-TR" dirty="0"/>
              <a:t>AKTS kredisi seçmeli ya da zorunlu tüm ders üniteleri için düzenlen</a:t>
            </a:r>
            <a:r>
              <a:rPr lang="tr-TR" dirty="0"/>
              <a:t>ir</a:t>
            </a:r>
            <a:r>
              <a:rPr lang="en-TR" dirty="0"/>
              <a:t>. </a:t>
            </a:r>
          </a:p>
          <a:p>
            <a:r>
              <a:rPr lang="en-TR" dirty="0"/>
              <a:t>Ayrıca proje, tez, alan çalışması gibi program dahilindeki çalışmalar da bu kapsamda değerlendirilir.</a:t>
            </a:r>
          </a:p>
          <a:p>
            <a:r>
              <a:rPr lang="en-TR" dirty="0"/>
              <a:t>AKTS kredileri kapsamında sadece ders saatleri yoktur; ders saatleri dışında öğrencilerin dersle ilgili yaptıkları tüm çalışmalar bu krediye dahil edilir.</a:t>
            </a:r>
          </a:p>
          <a:p>
            <a:r>
              <a:rPr lang="en-TR" dirty="0"/>
              <a:t>AKTS kredileri öğrenci iş yükünü ölçmede kesin değil daha çok göreceli ölçütlerdir. Krediler sadece bir dersin o kurumdaki iş yükünün ne kadarını karşıladığını gösterir.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33347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2550BE34-C2B8-49B8-8519-67A8CAD51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6878C4-0DBA-F94B-A695-514008370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46" y="586822"/>
            <a:ext cx="3560252" cy="1645920"/>
          </a:xfrm>
        </p:spPr>
        <p:txBody>
          <a:bodyPr>
            <a:normAutofit/>
          </a:bodyPr>
          <a:lstStyle/>
          <a:p>
            <a:r>
              <a:rPr lang="tr-TR" sz="3200"/>
              <a:t>Erciyes Üniversitesi ve AKTS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097D2-D201-9E4D-B16B-16EC92FB6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1164" y="586822"/>
            <a:ext cx="6002636" cy="1645920"/>
          </a:xfrm>
        </p:spPr>
        <p:txBody>
          <a:bodyPr anchor="ctr">
            <a:normAutofit/>
          </a:bodyPr>
          <a:lstStyle/>
          <a:p>
            <a:r>
              <a:rPr lang="tr-TR" sz="1800" dirty="0">
                <a:hlinkClick r:id="rId2"/>
              </a:rPr>
              <a:t>https://dbp2.erciyes.edu.tr/Learn.aspx?Learn=18</a:t>
            </a:r>
            <a:endParaRPr lang="tr-TR" sz="1800" dirty="0"/>
          </a:p>
          <a:p>
            <a:pPr marL="0" indent="0" algn="ctr">
              <a:buNone/>
            </a:pPr>
            <a:r>
              <a:rPr lang="tr-TR" sz="1800" dirty="0"/>
              <a:t>(erişim zamanı: 4.5.2021 saat 20.23)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5F9E709-E50E-7746-8917-D941C4EAB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784" y="2454439"/>
            <a:ext cx="11164824" cy="403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497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9C36F-6F19-4647-A937-3D807BD50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Derslerin AKTS </a:t>
            </a:r>
            <a:r>
              <a:rPr lang="tr-TR" dirty="0" err="1"/>
              <a:t>leri</a:t>
            </a:r>
            <a:r>
              <a:rPr lang="tr-TR" dirty="0"/>
              <a:t> Neden Hesaplanmalı?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E37A9-5F0A-034D-94A6-4D060E345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en-TR" dirty="0">
                <a:latin typeface="Times New Roman" panose="02020603050405020304" pitchFamily="18" charset="0"/>
              </a:rPr>
              <a:t>Avrupa kapsamında bütünlük</a:t>
            </a:r>
          </a:p>
          <a:p>
            <a:r>
              <a:rPr lang="tr-TR" dirty="0">
                <a:latin typeface="Times New Roman" panose="02020603050405020304" pitchFamily="18" charset="0"/>
              </a:rPr>
              <a:t>Akademik tanınma </a:t>
            </a:r>
          </a:p>
          <a:p>
            <a:r>
              <a:rPr lang="tr-TR" dirty="0">
                <a:latin typeface="Times New Roman" panose="02020603050405020304" pitchFamily="18" charset="0"/>
              </a:rPr>
              <a:t>Öğrenci Değişim Programları</a:t>
            </a:r>
          </a:p>
          <a:p>
            <a:r>
              <a:rPr lang="tr-TR" dirty="0">
                <a:latin typeface="Times New Roman" panose="02020603050405020304" pitchFamily="18" charset="0"/>
              </a:rPr>
              <a:t>Lisans Üstü Eğitim </a:t>
            </a:r>
            <a:r>
              <a:rPr lang="tr-TR" dirty="0" err="1">
                <a:latin typeface="Times New Roman" panose="02020603050405020304" pitchFamily="18" charset="0"/>
              </a:rPr>
              <a:t>Başvurularu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29494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791</Words>
  <Application>Microsoft Macintosh PowerPoint</Application>
  <PresentationFormat>Widescreen</PresentationFormat>
  <Paragraphs>106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Wingdings</vt:lpstr>
      <vt:lpstr>Office Theme</vt:lpstr>
      <vt:lpstr>Avrupa Kredi Transfer Sistemi  </vt:lpstr>
      <vt:lpstr>Akreditasyon </vt:lpstr>
      <vt:lpstr>Akreditasyon Nedir</vt:lpstr>
      <vt:lpstr>Akreditasyon sisteminin amaçları: </vt:lpstr>
      <vt:lpstr>Akreditasyonun Faydaları</vt:lpstr>
      <vt:lpstr>PowerPoint Presentation</vt:lpstr>
      <vt:lpstr>AKTS Nedir?</vt:lpstr>
      <vt:lpstr>Erciyes Üniversitesi ve AKTS</vt:lpstr>
      <vt:lpstr>Derslerin AKTS leri Neden Hesaplanmalı?</vt:lpstr>
      <vt:lpstr>AKTS Hesaplama Yöntemleri</vt:lpstr>
      <vt:lpstr>Erciyes Üniversitesi Ders Bilgi Paketi</vt:lpstr>
      <vt:lpstr>Ders Bilgi Paketi</vt:lpstr>
      <vt:lpstr>Program</vt:lpstr>
      <vt:lpstr>Müfredat ve AKTS</vt:lpstr>
      <vt:lpstr>Ders İçeriği ve Tanımı</vt:lpstr>
      <vt:lpstr>Öğrenme Çıktıları ve Katkıları</vt:lpstr>
      <vt:lpstr>AKTS vd. </vt:lpstr>
      <vt:lpstr>Öğrenci İş Yükü</vt:lpstr>
      <vt:lpstr>Temel Amaç</vt:lpstr>
      <vt:lpstr>Gerçekçi Bakış Açısı</vt:lpstr>
      <vt:lpstr>ERÜ İş Yükleri Tanımları</vt:lpstr>
      <vt:lpstr>ERÜ İİBF AKTS Hesaplanması Öğrenci Anketi</vt:lpstr>
      <vt:lpstr>YÜZ-YÜZE EĞİTİM</vt:lpstr>
      <vt:lpstr>Ödevler</vt:lpstr>
      <vt:lpstr>Sunum – Seminer Hazırlama</vt:lpstr>
      <vt:lpstr>Sınıf Dışı Ders Çalışma Süresi (Ön Çalışma / Pekiştirme)</vt:lpstr>
      <vt:lpstr>Kısa Sınavlar</vt:lpstr>
      <vt:lpstr>Sınavlar</vt:lpstr>
      <vt:lpstr>Genel – Ek Araştırmalar</vt:lpstr>
      <vt:lpstr>Teşekkürler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Nail Tanrioven</dc:creator>
  <cp:lastModifiedBy>Nail Tanrioven</cp:lastModifiedBy>
  <cp:revision>15</cp:revision>
  <dcterms:created xsi:type="dcterms:W3CDTF">2021-05-04T16:37:12Z</dcterms:created>
  <dcterms:modified xsi:type="dcterms:W3CDTF">2021-05-06T10:56:07Z</dcterms:modified>
</cp:coreProperties>
</file>